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  <p:embeddedFont>
      <p:font typeface="Helvetica Neue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3" roundtripDataSignature="AMtx7miy5y5gSKN36AABhP7YdEJBRYvM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Light-bold.fntdata"/><Relationship Id="rId11" Type="http://schemas.openxmlformats.org/officeDocument/2006/relationships/slide" Target="slides/slide6.xml"/><Relationship Id="rId22" Type="http://schemas.openxmlformats.org/officeDocument/2006/relationships/font" Target="fonts/HelveticaNeue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HelveticaNeue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Light-regular.fntdata"/><Relationship Id="rId6" Type="http://schemas.openxmlformats.org/officeDocument/2006/relationships/slide" Target="slides/slide1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13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15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0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20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4.gif"/><Relationship Id="rId7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9.gif"/><Relationship Id="rId8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22.gif"/><Relationship Id="rId7" Type="http://schemas.openxmlformats.org/officeDocument/2006/relationships/image" Target="../media/image15.gif"/><Relationship Id="rId8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59" name="Google Shape;5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1226" y="1515225"/>
            <a:ext cx="1481547" cy="148154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 txBox="1"/>
          <p:nvPr/>
        </p:nvSpPr>
        <p:spPr>
          <a:xfrm>
            <a:off x="2698151" y="3017063"/>
            <a:ext cx="3695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54A"/>
              </a:buClr>
              <a:buSzPts val="1500"/>
              <a:buFont typeface="Arial"/>
              <a:buNone/>
            </a:pPr>
            <a:r>
              <a:rPr b="1" i="0" lang="en" sz="1800" u="none" cap="none" strike="noStrike">
                <a:solidFill>
                  <a:srgbClr val="64C3F5"/>
                </a:solidFill>
                <a:latin typeface="Arial"/>
                <a:ea typeface="Arial"/>
                <a:cs typeface="Arial"/>
                <a:sym typeface="Arial"/>
              </a:rPr>
              <a:t>LINEAR REGRESSION: ASSUMPTIONS</a:t>
            </a:r>
            <a:endParaRPr b="0" i="0" sz="800" u="none" cap="none" strike="noStrike">
              <a:solidFill>
                <a:srgbClr val="64C3F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" name="Google Shape;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6" name="Google Shape;6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linear regression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69" name="Google Shape;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4552950" y="1133475"/>
            <a:ext cx="4073400" cy="3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you remember the two types of variables / features? (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 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is when this distinction makes sense as we can have two types of problems in supervised learning: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 of a categorical feature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7" name="Google Shape;7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8" name="Google Shape;7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81" name="Google Shape;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a supervised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parametric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 it’s based on a given formula ) which has two parameters: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Slope (a)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Intercept (b)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6995" y="2147888"/>
            <a:ext cx="23907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89" name="Google Shape;8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0" name="Google Shape;9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4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" name="Google Shape;93;p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94" name="Google Shape;9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Linear regression model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 txBox="1"/>
          <p:nvPr/>
        </p:nvSpPr>
        <p:spPr>
          <a:xfrm>
            <a:off x="4508100" y="473875"/>
            <a:ext cx="4073400" cy="4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model can have multiple independent features.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8875" y="1537575"/>
            <a:ext cx="4008250" cy="3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25800" y="1090200"/>
            <a:ext cx="219075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5" name="Google Shape;10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regression assumptions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6"/>
          <p:cNvSpPr txBox="1"/>
          <p:nvPr/>
        </p:nvSpPr>
        <p:spPr>
          <a:xfrm>
            <a:off x="4572000" y="717150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linear regression model is 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one particular type of regression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making 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following four assumptions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the data: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Lineality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the relation between the independent feature and the dependent feature is linear ).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Measured by correlation coefficient.</a:t>
            </a:r>
            <a:endParaRPr b="1" i="0" sz="15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observation used to train the model doesn’t depend of another.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Normality: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the variables (independent and dependent) follow a normal distribution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5" name="Google Shape;1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7" name="Google Shape;11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7"/>
          <p:cNvSpPr txBox="1"/>
          <p:nvPr/>
        </p:nvSpPr>
        <p:spPr>
          <a:xfrm>
            <a:off x="444302" y="473875"/>
            <a:ext cx="3210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2000" u="none" cap="none" strike="noStrike">
                <a:solidFill>
                  <a:srgbClr val="FFFFFF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ntroduction to machine learning</a:t>
            </a:r>
            <a:endParaRPr b="0" i="0" sz="500" u="none" cap="none" strike="noStrike">
              <a:solidFill>
                <a:srgbClr val="000000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" name="Google Shape;119;p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20" name="Google Shape;12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for linearity: correlation matrix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4552950" y="523875"/>
            <a:ext cx="4073400" cy="3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check the linearity of the relationship between the dependent feature and the independent feature, check: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correlation matrix.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higher ( in absolute value ) the value of the correlation, the better. A minimum to consider a good correlation value is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0.75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but there is no consensus.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7"/>
          <p:cNvPicPr preferRelativeResize="0"/>
          <p:nvPr/>
        </p:nvPicPr>
        <p:blipFill rotWithShape="1">
          <a:blip r:embed="rId6">
            <a:alphaModFix/>
          </a:blip>
          <a:srcRect b="0" l="51181" r="0" t="0"/>
          <a:stretch/>
        </p:blipFill>
        <p:spPr>
          <a:xfrm>
            <a:off x="5518175" y="2571750"/>
            <a:ext cx="2390764" cy="229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8" name="Google Shape;1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9" name="Google Shape;12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0" name="Google Shape;13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33" name="Google Shape;13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4552950" y="10572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determine the optimal values for the linear model, this method makes MSE becomes minimum: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08555" y="2514075"/>
            <a:ext cx="2471400" cy="693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61325" y="3944250"/>
            <a:ext cx="1701477" cy="3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2" name="Google Shape;14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OLS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147" name="Google Shape;14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Ordinary least square method (OLS)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 txBox="1"/>
          <p:nvPr/>
        </p:nvSpPr>
        <p:spPr>
          <a:xfrm>
            <a:off x="4572000" y="473875"/>
            <a:ext cx="4073400" cy="25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According to this method the values for the linear model are: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6064" y="3205801"/>
            <a:ext cx="1317096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73875" y="1142925"/>
            <a:ext cx="1701477" cy="3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3" y="2178294"/>
            <a:ext cx="174307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157" name="Google Shape;15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